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297" r:id="rId3"/>
    <p:sldId id="298" r:id="rId4"/>
    <p:sldId id="300" r:id="rId5"/>
    <p:sldId id="328" r:id="rId6"/>
    <p:sldId id="327" r:id="rId7"/>
    <p:sldId id="326" r:id="rId8"/>
    <p:sldId id="32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5/31/2023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A" b="1" dirty="0"/>
              <a:t>M</a:t>
            </a:r>
            <a:r>
              <a:rPr lang="en-US" b="1" dirty="0" err="1"/>
              <a:t>odule</a:t>
            </a:r>
            <a:r>
              <a:rPr lang="en-US" b="1" dirty="0"/>
              <a:t>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3</a:t>
            </a:r>
            <a:r>
              <a:rPr lang="en-US" dirty="0"/>
              <a:t>0 mai-5 </a:t>
            </a:r>
            <a:r>
              <a:rPr lang="en-US" dirty="0" err="1"/>
              <a:t>juin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146" y="33338"/>
            <a:ext cx="10058400" cy="1609344"/>
          </a:xfrm>
        </p:spPr>
        <p:txBody>
          <a:bodyPr/>
          <a:lstStyle/>
          <a:p>
            <a:pPr algn="ctr"/>
            <a:r>
              <a:rPr lang="fr-CA" dirty="0"/>
              <a:t>Les </a:t>
            </a:r>
            <a:r>
              <a:rPr lang="fr-CA" dirty="0" err="1"/>
              <a:t>articleS</a:t>
            </a:r>
            <a:r>
              <a:rPr lang="fr-CA" dirty="0"/>
              <a:t> partitifs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03" y="1447062"/>
            <a:ext cx="10058400" cy="5184557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Articles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partitifs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Partitive articles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 are used both in English and in French to express quantities that cannot be counted. While the indefinite article 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un,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, des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is used with countable quantities (un oeuf, deux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oeufs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...), the partitive article is used before mass nouns, nouns that are indivisible or uncountable. In English the article 'some' is often omitted.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partitive article designates a part of the whole.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 err="1"/>
              <a:t>Negation</a:t>
            </a:r>
            <a:endParaRPr lang="en-US" b="1" dirty="0"/>
          </a:p>
          <a:p>
            <a:endParaRPr lang="fr-CA" dirty="0"/>
          </a:p>
        </p:txBody>
      </p:sp>
      <p:pic>
        <p:nvPicPr>
          <p:cNvPr id="1026" name="Picture 2" descr="https://www.laits.utexas.edu/tex/images/gr/transdot.gif">
            <a:extLst>
              <a:ext uri="{FF2B5EF4-FFF2-40B4-BE49-F238E27FC236}">
                <a16:creationId xmlns:a16="http://schemas.microsoft.com/office/drawing/2014/main" id="{25E0FE82-0B5E-4310-9737-4172269E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288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aits.utexas.edu/tex/images/gr/transdot.gif">
            <a:extLst>
              <a:ext uri="{FF2B5EF4-FFF2-40B4-BE49-F238E27FC236}">
                <a16:creationId xmlns:a16="http://schemas.microsoft.com/office/drawing/2014/main" id="{CB58865B-1A44-48D8-A1C9-58FA8FD0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8112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E9115B-FA61-483C-BF55-09107C356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98216"/>
              </p:ext>
            </p:extLst>
          </p:nvPr>
        </p:nvGraphicFramePr>
        <p:xfrm>
          <a:off x="827103" y="3262342"/>
          <a:ext cx="1029217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880">
                  <a:extLst>
                    <a:ext uri="{9D8B030D-6E8A-4147-A177-3AD203B41FA5}">
                      <a16:colId xmlns:a16="http://schemas.microsoft.com/office/drawing/2014/main" val="1339733884"/>
                    </a:ext>
                  </a:extLst>
                </a:gridCol>
                <a:gridCol w="2874856">
                  <a:extLst>
                    <a:ext uri="{9D8B030D-6E8A-4147-A177-3AD203B41FA5}">
                      <a16:colId xmlns:a16="http://schemas.microsoft.com/office/drawing/2014/main" val="3544908779"/>
                    </a:ext>
                  </a:extLst>
                </a:gridCol>
                <a:gridCol w="2355151">
                  <a:extLst>
                    <a:ext uri="{9D8B030D-6E8A-4147-A177-3AD203B41FA5}">
                      <a16:colId xmlns:a16="http://schemas.microsoft.com/office/drawing/2014/main" val="121749551"/>
                    </a:ext>
                  </a:extLst>
                </a:gridCol>
                <a:gridCol w="2622292">
                  <a:extLst>
                    <a:ext uri="{9D8B030D-6E8A-4147-A177-3AD203B41FA5}">
                      <a16:colId xmlns:a16="http://schemas.microsoft.com/office/drawing/2014/main" val="2963717934"/>
                    </a:ext>
                  </a:extLst>
                </a:gridCol>
              </a:tblGrid>
              <a:tr h="158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masculine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singular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feminine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singular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masculine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plural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feminine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plural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2635365"/>
                  </a:ext>
                </a:extLst>
              </a:tr>
              <a:tr h="44369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je mange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du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pain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de+le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Je mange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la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banane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 mange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fruits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 mange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bananes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9366286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8D33AC-2D84-40AF-8E15-019F4B72635D}"/>
              </a:ext>
            </a:extLst>
          </p:cNvPr>
          <p:cNvGraphicFramePr>
            <a:graphicFrameLocks noGrp="1"/>
          </p:cNvGraphicFramePr>
          <p:nvPr/>
        </p:nvGraphicFramePr>
        <p:xfrm>
          <a:off x="165100" y="5157924"/>
          <a:ext cx="1154158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283">
                  <a:extLst>
                    <a:ext uri="{9D8B030D-6E8A-4147-A177-3AD203B41FA5}">
                      <a16:colId xmlns:a16="http://schemas.microsoft.com/office/drawing/2014/main" val="2594416276"/>
                    </a:ext>
                  </a:extLst>
                </a:gridCol>
                <a:gridCol w="3252690">
                  <a:extLst>
                    <a:ext uri="{9D8B030D-6E8A-4147-A177-3AD203B41FA5}">
                      <a16:colId xmlns:a16="http://schemas.microsoft.com/office/drawing/2014/main" val="4138500876"/>
                    </a:ext>
                  </a:extLst>
                </a:gridCol>
                <a:gridCol w="2664681">
                  <a:extLst>
                    <a:ext uri="{9D8B030D-6E8A-4147-A177-3AD203B41FA5}">
                      <a16:colId xmlns:a16="http://schemas.microsoft.com/office/drawing/2014/main" val="2726886067"/>
                    </a:ext>
                  </a:extLst>
                </a:gridCol>
                <a:gridCol w="2966932">
                  <a:extLst>
                    <a:ext uri="{9D8B030D-6E8A-4147-A177-3AD203B41FA5}">
                      <a16:colId xmlns:a16="http://schemas.microsoft.com/office/drawing/2014/main" val="38012322"/>
                    </a:ext>
                  </a:extLst>
                </a:gridCol>
              </a:tblGrid>
              <a:tr h="158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masculine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singular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feminine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singular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masculine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plural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feminine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</a:b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</a:rPr>
                        <a:t>plural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549828489"/>
                  </a:ext>
                </a:extLst>
              </a:tr>
              <a:tr h="44369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je ne mange pas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pain 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Je ne mange pas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banane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 ne mange pas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fruits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 ne mange pas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bananes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371261401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32FC6A-00B7-4BE3-8C24-0BBEB2E89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5503" y="10003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66" y="185738"/>
            <a:ext cx="10058400" cy="1092176"/>
          </a:xfrm>
        </p:spPr>
        <p:txBody>
          <a:bodyPr/>
          <a:lstStyle/>
          <a:p>
            <a:pPr algn="ctr"/>
            <a:r>
              <a:rPr lang="fr-CA" dirty="0"/>
              <a:t>Adverbes de quantité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03" y="1447062"/>
            <a:ext cx="10058400" cy="5220068"/>
          </a:xfrm>
        </p:spPr>
        <p:txBody>
          <a:bodyPr>
            <a:norm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Adverbs of quantity: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adverbs of quantity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will always be followed by the “de” preposition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 well as a specific quantity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fr-CA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Negation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CA" dirty="0"/>
          </a:p>
        </p:txBody>
      </p:sp>
      <p:pic>
        <p:nvPicPr>
          <p:cNvPr id="1026" name="Picture 2" descr="https://www.laits.utexas.edu/tex/images/gr/transdot.gif">
            <a:extLst>
              <a:ext uri="{FF2B5EF4-FFF2-40B4-BE49-F238E27FC236}">
                <a16:creationId xmlns:a16="http://schemas.microsoft.com/office/drawing/2014/main" id="{25E0FE82-0B5E-4310-9737-4172269E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288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aits.utexas.edu/tex/images/gr/transdot.gif">
            <a:extLst>
              <a:ext uri="{FF2B5EF4-FFF2-40B4-BE49-F238E27FC236}">
                <a16:creationId xmlns:a16="http://schemas.microsoft.com/office/drawing/2014/main" id="{CB58865B-1A44-48D8-A1C9-58FA8FD0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8112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E9115B-FA61-483C-BF55-09107C356EC4}"/>
              </a:ext>
            </a:extLst>
          </p:cNvPr>
          <p:cNvGraphicFramePr>
            <a:graphicFrameLocks noGrp="1"/>
          </p:cNvGraphicFramePr>
          <p:nvPr/>
        </p:nvGraphicFramePr>
        <p:xfrm>
          <a:off x="486819" y="3011160"/>
          <a:ext cx="1087807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846">
                  <a:extLst>
                    <a:ext uri="{9D8B030D-6E8A-4147-A177-3AD203B41FA5}">
                      <a16:colId xmlns:a16="http://schemas.microsoft.com/office/drawing/2014/main" val="1339733884"/>
                    </a:ext>
                  </a:extLst>
                </a:gridCol>
                <a:gridCol w="3818616">
                  <a:extLst>
                    <a:ext uri="{9D8B030D-6E8A-4147-A177-3AD203B41FA5}">
                      <a16:colId xmlns:a16="http://schemas.microsoft.com/office/drawing/2014/main" val="3544908779"/>
                    </a:ext>
                  </a:extLst>
                </a:gridCol>
                <a:gridCol w="3818616">
                  <a:extLst>
                    <a:ext uri="{9D8B030D-6E8A-4147-A177-3AD203B41FA5}">
                      <a16:colId xmlns:a16="http://schemas.microsoft.com/office/drawing/2014/main" val="1509126807"/>
                    </a:ext>
                  </a:extLst>
                </a:gridCol>
              </a:tblGrid>
              <a:tr h="158351">
                <a:tc>
                  <a:txBody>
                    <a:bodyPr/>
                    <a:lstStyle/>
                    <a:p>
                      <a:pPr algn="l"/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Trop de /</a:t>
                      </a:r>
                      <a:r>
                        <a:rPr lang="fr-CA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much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</a:t>
                      </a:r>
                    </a:p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 mange trop de viande (f)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Beaucoup de / a lot of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 mange beaucoup de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bananes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p,f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Moins de /</a:t>
                      </a:r>
                      <a:r>
                        <a:rPr lang="fr-CA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less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</a:t>
                      </a:r>
                    </a:p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 mange moins de sucre(m)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2635365"/>
                  </a:ext>
                </a:extLst>
              </a:tr>
              <a:tr h="443695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Assez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de/ enough of</a:t>
                      </a:r>
                    </a:p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 mange assez d’orange (f)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peu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de/a little of</a:t>
                      </a:r>
                    </a:p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mange un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peu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pain (m)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 tasse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lait/a cup of </a:t>
                      </a:r>
                    </a:p>
                    <a:p>
                      <a:pPr algn="l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kilo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riz/ / kilo of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9366286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8D33AC-2D84-40AF-8E15-019F4B72635D}"/>
              </a:ext>
            </a:extLst>
          </p:cNvPr>
          <p:cNvGraphicFramePr>
            <a:graphicFrameLocks noGrp="1"/>
          </p:cNvGraphicFramePr>
          <p:nvPr/>
        </p:nvGraphicFramePr>
        <p:xfrm>
          <a:off x="937409" y="5365613"/>
          <a:ext cx="9837787" cy="44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3334">
                  <a:extLst>
                    <a:ext uri="{9D8B030D-6E8A-4147-A177-3AD203B41FA5}">
                      <a16:colId xmlns:a16="http://schemas.microsoft.com/office/drawing/2014/main" val="2594416276"/>
                    </a:ext>
                  </a:extLst>
                </a:gridCol>
                <a:gridCol w="5414453">
                  <a:extLst>
                    <a:ext uri="{9D8B030D-6E8A-4147-A177-3AD203B41FA5}">
                      <a16:colId xmlns:a16="http://schemas.microsoft.com/office/drawing/2014/main" val="4138500876"/>
                    </a:ext>
                  </a:extLst>
                </a:gridCol>
              </a:tblGrid>
              <a:tr h="44369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je ne mange pas beaucoup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pain 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Je ne mange pas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assez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bananes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371261401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A3C0E4-8BD3-4CA1-B9E9-EBD46C85E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7035" y="11188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03094A-C4CC-49A3-B2A1-E5EA73D360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5212" y="3297947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765545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15419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bois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buvons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921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bois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buvez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4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Elle/il boit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Elles/ils boivent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783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1198939" y="2634462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Boire/ to drink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2A89A8-EC59-4058-B0A8-AD1472AE7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0791" y="9470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03094A-C4CC-49A3-B2A1-E5EA73D360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7682" y="2060783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765545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15419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veux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voulons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921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veux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voulez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4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Elle/il veut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Elles/ils veulent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783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1189608" y="1724644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Vouloir /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3655B-5274-4566-80E4-932C08CB14EA}"/>
              </a:ext>
            </a:extLst>
          </p:cNvPr>
          <p:cNvSpPr/>
          <p:nvPr/>
        </p:nvSpPr>
        <p:spPr>
          <a:xfrm>
            <a:off x="1177682" y="3244334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Pouvoir/ can or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able 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177682" y="3613666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peux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pouvons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peux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pouvez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Elle/il peut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Elles/ils peuvent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424B8A7-8C06-48B4-9978-E6584B3BE79C}"/>
              </a:ext>
            </a:extLst>
          </p:cNvPr>
          <p:cNvSpPr/>
          <p:nvPr/>
        </p:nvSpPr>
        <p:spPr>
          <a:xfrm>
            <a:off x="1180730" y="5010047"/>
            <a:ext cx="3622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Devoir/must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DEC78F-1A63-4116-9256-15DE73E3968F}"/>
              </a:ext>
            </a:extLst>
          </p:cNvPr>
          <p:cNvGraphicFramePr>
            <a:graphicFrameLocks noGrp="1"/>
          </p:cNvGraphicFramePr>
          <p:nvPr/>
        </p:nvGraphicFramePr>
        <p:xfrm>
          <a:off x="1177682" y="5379379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57996675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08914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dois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devons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5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dois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devez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4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Elle/il doit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Elles/ils doivent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255720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D98A9A-903F-4D49-A5D0-8FAD5E3E6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7321" y="1013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 au présent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569178"/>
          </a:xfrm>
        </p:spPr>
        <p:txBody>
          <a:bodyPr>
            <a:normAutofit/>
          </a:bodyPr>
          <a:lstStyle/>
          <a:p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Les verbes modaux /modal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endParaRPr lang="fr-CA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Vouloir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pouvoir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devoir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are called modal verbs. When used with infinitives, they will be conjugated and the second verb remains at the infinitive: je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dois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manger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Vouloir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: expresses a strong will or desire; in the present tense it has the same feeling as a command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Pouvoir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: expresses the physical ability or permission to do something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possibility.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Devoir: expresses obligation, probability and supposition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3199DF-5A58-4502-B55F-8456D4E1A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3427" y="18777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 au présent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123764" y="4643251"/>
          <a:ext cx="1022225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573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169686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je </a:t>
                      </a:r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finis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nous 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finissons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tu </a:t>
                      </a:r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finis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vous </a:t>
                      </a:r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finissez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il/elle/on </a:t>
                      </a:r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finit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ils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elles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finissent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10058400" cy="2291972"/>
          </a:xfrm>
        </p:spPr>
        <p:txBody>
          <a:bodyPr>
            <a:normAutofit/>
          </a:bodyPr>
          <a:lstStyle/>
          <a:p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-IR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fr-CA" sz="19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Verbs with infinitives ending in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form a second group of regular verbs in French, often called 'second conjugation' verbs. To conjugate these verbs, drop the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from the infinitive and add the second conjugation present tense endings: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-is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-is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-it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issons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issez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issent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The singular and plural forms of the third person are clearly distinguishable (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finit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finissent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1900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: choisir (to </a:t>
            </a:r>
            <a:r>
              <a:rPr lang="fr-CA" sz="1900" dirty="0" err="1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), grandir (to </a:t>
            </a:r>
            <a:r>
              <a:rPr lang="fr-CA" sz="1900" dirty="0" err="1">
                <a:latin typeface="Arial" panose="020B0604020202020204" pitchFamily="34" charset="0"/>
                <a:cs typeface="Arial" panose="020B0604020202020204" pitchFamily="34" charset="0"/>
              </a:rPr>
              <a:t>grow</a:t>
            </a: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 up), grossir (to gain </a:t>
            </a:r>
            <a:r>
              <a:rPr lang="fr-CA" sz="1900" dirty="0" err="1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fr-CA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A621CD-75C3-4020-95FE-155F40F3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2553" y="1647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1497</TotalTime>
  <Words>600</Words>
  <Application>Microsoft Office PowerPoint</Application>
  <PresentationFormat>Widescreen</PresentationFormat>
  <Paragraphs>104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Rockwell</vt:lpstr>
      <vt:lpstr>Rockwell Condensed</vt:lpstr>
      <vt:lpstr>Verdana</vt:lpstr>
      <vt:lpstr>Wingdings</vt:lpstr>
      <vt:lpstr>Wood Type</vt:lpstr>
      <vt:lpstr>RECAPITULATIF de grammaire</vt:lpstr>
      <vt:lpstr>Module 5</vt:lpstr>
      <vt:lpstr>Les articleS partitifs</vt:lpstr>
      <vt:lpstr>Adverbes de quantité</vt:lpstr>
      <vt:lpstr>conjugaison</vt:lpstr>
      <vt:lpstr>conjugaison</vt:lpstr>
      <vt:lpstr>Conjugaison au présent</vt:lpstr>
      <vt:lpstr>Conjugaison au présent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Jacob Graham</cp:lastModifiedBy>
  <cp:revision>102</cp:revision>
  <dcterms:created xsi:type="dcterms:W3CDTF">2020-05-21T18:56:32Z</dcterms:created>
  <dcterms:modified xsi:type="dcterms:W3CDTF">2023-05-31T23:48:33Z</dcterms:modified>
</cp:coreProperties>
</file>